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Bebas Neue"/>
      <p:regular r:id="rId34"/>
    </p:embeddedFont>
    <p:embeddedFont>
      <p:font typeface="IBM Plex Sans Condense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2342B2-A674-4611-8E46-59806E11862B}">
  <a:tblStyle styleId="{132342B2-A674-4611-8E46-59806E1186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IBMPlexSansCondensed-regular.fntdata"/><Relationship Id="rId12" Type="http://schemas.openxmlformats.org/officeDocument/2006/relationships/slide" Target="slides/slide7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0.xml"/><Relationship Id="rId37" Type="http://schemas.openxmlformats.org/officeDocument/2006/relationships/font" Target="fonts/IBMPlexSansCondensed-italic.fntdata"/><Relationship Id="rId14" Type="http://schemas.openxmlformats.org/officeDocument/2006/relationships/slide" Target="slides/slide9.xml"/><Relationship Id="rId36" Type="http://schemas.openxmlformats.org/officeDocument/2006/relationships/font" Target="fonts/IBMPlexSansCondense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IBMPlexSansCondense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guys! My name is Kin Leung and this is my </a:t>
            </a:r>
            <a:r>
              <a:rPr lang="en"/>
              <a:t>partner, Truong. Our advisor for this project is Dr. Naik.</a:t>
            </a:r>
            <a:r>
              <a:rPr lang="en"/>
              <a:t> Today, we will be introducing to you guys our food delivery robot.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43e35ef01_0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43e35ef01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43e35ef01_0_3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43e35ef0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43e35ef01_0_3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43e35ef0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43e35ef01_0_3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43e35ef01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b2bf75c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b2bf75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what we have got so far.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gonna begin with the PID simulation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500f4baec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500f4ba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PID imulation because we need to know how can PID actually work on our robot.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controller can </a:t>
            </a:r>
            <a:r>
              <a:rPr lang="en"/>
              <a:t>divide</a:t>
            </a:r>
            <a:r>
              <a:rPr lang="en"/>
              <a:t> into P PID PI I-PD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presentation will present P 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function for see how the transfer function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the transfer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</a:t>
            </a:r>
            <a:r>
              <a:rPr lang="en"/>
              <a:t>denominator (pole) getting smaller, reaction will jump fast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getting larger, reaction bounce back and become stable.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500f4baec_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500f4bae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is to simulate the transfer function get close to the function we have. The less gap between yellow and blue, which mean less error happen, perfect performance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presentation will involve 8 parts: 1 2 3 4 5 6 7 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500f4baec_2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500f4bae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Sine wave to replace step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same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500f4baec_2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500f4bae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the error is smal enough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into the robot.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will it be work the same as simulation.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3c428395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3c42839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3c428395e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3c42839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3c428395e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3c42839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2b626258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2b62625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2b6262587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2b62625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500f4baec_2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500f4baec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e76dd63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e76dd6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3101670dd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3101670d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43e35ef0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43e35ef0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rect b="b" l="l" r="r" t="t"/>
            <a:pathLst>
              <a:path extrusionOk="0" h="144918" w="266097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1pPr>
            <a:lvl2pPr indent="-419100" lvl="1" marL="9144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i="1" sz="3000"/>
            </a:lvl2pPr>
            <a:lvl3pPr indent="-419100" lvl="2" marL="13716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i="1" sz="3000"/>
            </a:lvl3pPr>
            <a:lvl4pPr indent="-419100" lvl="3" marL="18288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i="1" sz="3000"/>
            </a:lvl4pPr>
            <a:lvl5pPr indent="-419100" lvl="4" marL="22860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7"/>
          <p:cNvSpPr txBox="1"/>
          <p:nvPr>
            <p:ph idx="3" type="body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3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3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jRZD9H-v76yP6M8cH2Gkg75isHRH6Zb1/view" TargetMode="External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dxscholar.library.pdx.edu/cengin_fac/549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ctrTitle"/>
          </p:nvPr>
        </p:nvSpPr>
        <p:spPr>
          <a:xfrm>
            <a:off x="779100" y="1137350"/>
            <a:ext cx="5221500" cy="28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DELIVERY BOT</a:t>
            </a:r>
            <a:endParaRPr/>
          </a:p>
        </p:txBody>
      </p:sp>
      <p:pic>
        <p:nvPicPr>
          <p:cNvPr id="50" name="Google Shape;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/>
        </p:nvSpPr>
        <p:spPr>
          <a:xfrm>
            <a:off x="4042075" y="3011475"/>
            <a:ext cx="274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KIN LEUNG - TRUONG</a:t>
            </a:r>
            <a:endParaRPr b="1" sz="20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Advisor: Dr. Naik</a:t>
            </a:r>
            <a:endParaRPr b="1" sz="20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5" name="Google Shape;195;p21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196" name="Google Shape;19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450" y="526963"/>
            <a:ext cx="548700" cy="6601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>
            <p:ph idx="4294967295" type="ctrTitle"/>
          </p:nvPr>
        </p:nvSpPr>
        <p:spPr>
          <a:xfrm>
            <a:off x="935125" y="1417050"/>
            <a:ext cx="4345200" cy="192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Requirements matrix</a:t>
            </a:r>
            <a:endParaRPr b="1" sz="7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06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50" y="185075"/>
            <a:ext cx="8760424" cy="46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>
            <p:ph idx="4294967295" type="ctrTitle"/>
          </p:nvPr>
        </p:nvSpPr>
        <p:spPr>
          <a:xfrm>
            <a:off x="861650" y="1631600"/>
            <a:ext cx="4345200" cy="95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Gantt chart</a:t>
            </a:r>
            <a:endParaRPr b="1" sz="7000"/>
          </a:p>
        </p:txBody>
      </p:sp>
      <p:pic>
        <p:nvPicPr>
          <p:cNvPr id="220" name="Google Shape;220;p24"/>
          <p:cNvPicPr preferRelativeResize="0"/>
          <p:nvPr/>
        </p:nvPicPr>
        <p:blipFill rotWithShape="1">
          <a:blip r:embed="rId5">
            <a:alphaModFix/>
          </a:blip>
          <a:srcRect b="8878" l="13766" r="13817" t="8148"/>
          <a:stretch/>
        </p:blipFill>
        <p:spPr>
          <a:xfrm>
            <a:off x="1011125" y="2528125"/>
            <a:ext cx="3297951" cy="22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6440925" y="1385000"/>
            <a:ext cx="15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1. </a:t>
            </a:r>
            <a:r>
              <a:rPr b="1" lang="en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SSR Done</a:t>
            </a:r>
            <a:endParaRPr b="1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7241225" y="2244100"/>
            <a:ext cx="1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2. Moving Bot</a:t>
            </a:r>
            <a:endParaRPr b="1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7781125" y="2470775"/>
            <a:ext cx="109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3. Obstacle Avoiding</a:t>
            </a:r>
            <a:endParaRPr b="1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8089800" y="3505950"/>
            <a:ext cx="9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4. Partly</a:t>
            </a:r>
            <a:r>
              <a:rPr b="1" lang="en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Done PID</a:t>
            </a:r>
            <a:endParaRPr b="1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296950" y="4237175"/>
            <a:ext cx="105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</a:t>
            </a:r>
            <a:r>
              <a:rPr b="1" lang="en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. Prototype #1</a:t>
            </a:r>
            <a:endParaRPr b="1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3675150" y="3675600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7621" t="0"/>
          <a:stretch/>
        </p:blipFill>
        <p:spPr>
          <a:xfrm>
            <a:off x="6551075" y="1156825"/>
            <a:ext cx="2592926" cy="37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340" y="641960"/>
            <a:ext cx="485775" cy="44038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>
            <p:ph idx="4294967295" type="ctrTitle"/>
          </p:nvPr>
        </p:nvSpPr>
        <p:spPr>
          <a:xfrm>
            <a:off x="707350" y="1082350"/>
            <a:ext cx="4345200" cy="95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BUDGET</a:t>
            </a:r>
            <a:endParaRPr b="1" sz="7000"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50" y="1991950"/>
            <a:ext cx="5748001" cy="22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6" name="Google Shape;246;p27"/>
          <p:cNvGraphicFramePr/>
          <p:nvPr/>
        </p:nvGraphicFramePr>
        <p:xfrm>
          <a:off x="1068400" y="86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{132342B2-A674-4611-8E46-59806E11862B}</a:tableStyleId>
              </a:tblPr>
              <a:tblGrid>
                <a:gridCol w="583925"/>
                <a:gridCol w="3515775"/>
                <a:gridCol w="900225"/>
                <a:gridCol w="900225"/>
                <a:gridCol w="1107050"/>
              </a:tblGrid>
              <a:tr h="27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Key</a:t>
                      </a:r>
                      <a:endParaRPr b="1"/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Item</a:t>
                      </a:r>
                      <a:endParaRPr b="1"/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Amount</a:t>
                      </a:r>
                      <a:endParaRPr b="1"/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Cost per</a:t>
                      </a:r>
                      <a:endParaRPr b="1"/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cost</a:t>
                      </a:r>
                      <a:endParaRPr b="1"/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63500" marB="63500" marR="63500" marL="63500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Ultrasonic sensor (Sensor Mount Included)</a:t>
                      </a:r>
                      <a:endParaRPr/>
                    </a:p>
                  </a:txBody>
                  <a:tcPr marT="63500" marB="63500" marR="63500" marL="63500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63500" marB="63500" marR="63500" marL="63500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$2.40</a:t>
                      </a:r>
                      <a:endParaRPr/>
                    </a:p>
                  </a:txBody>
                  <a:tcPr marT="63500" marB="63500" marR="63500" marL="63500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$7.20</a:t>
                      </a:r>
                      <a:endParaRPr/>
                    </a:p>
                  </a:txBody>
                  <a:tcPr marT="63500" marB="63500" marR="63500" marL="63500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8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DC Motor and Smart Car Wheel Compatible (Wires Included)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KIT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$16.99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$16.99</a:t>
                      </a:r>
                      <a:endParaRPr/>
                    </a:p>
                  </a:txBody>
                  <a:tcPr marT="63500" marB="63500" marR="63500" marL="63500" anchor="ctr"/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IR sensor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$0.83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$1.66</a:t>
                      </a:r>
                      <a:endParaRPr/>
                    </a:p>
                  </a:txBody>
                  <a:tcPr marT="63500" marB="63500" marR="63500" marL="63500" anchor="ctr"/>
                </a:tc>
              </a:tr>
              <a:tr h="43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Breadboard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$1.75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$1.75</a:t>
                      </a:r>
                      <a:endParaRPr/>
                    </a:p>
                  </a:txBody>
                  <a:tcPr marT="63500" marB="63500" marR="63500" marL="63500" anchor="ctr"/>
                </a:tc>
              </a:tr>
              <a:tr h="45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9V Battery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$4.99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$9.98</a:t>
                      </a:r>
                      <a:endParaRPr/>
                    </a:p>
                  </a:txBody>
                  <a:tcPr marT="63500" marB="63500" marR="63500" marL="63500" anchor="ctr"/>
                </a:tc>
              </a:tr>
              <a:tr h="41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63500" marB="63500" marR="63500" marL="63500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Microcontroller (ELEGOO UNO R3 )</a:t>
                      </a:r>
                      <a:endParaRPr/>
                    </a:p>
                  </a:txBody>
                  <a:tcPr marT="63500" marB="63500" marR="63500" marL="63500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63500" marB="63500" marR="63500" marL="63500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$13.99</a:t>
                      </a:r>
                      <a:endParaRPr/>
                    </a:p>
                  </a:txBody>
                  <a:tcPr marT="63500" marB="63500" marR="63500" marL="63500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$13.99</a:t>
                      </a:r>
                      <a:endParaRPr/>
                    </a:p>
                  </a:txBody>
                  <a:tcPr marT="63500" marB="63500" marR="63500" marL="63500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63500" marB="63500" marR="63500" marL="63500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$51.57</a:t>
                      </a:r>
                      <a:endParaRPr/>
                    </a:p>
                  </a:txBody>
                  <a:tcPr marT="63500" marB="63500" marR="63500" marL="63500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30000">
              <a:srgbClr val="FCE5CD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88" y="1238675"/>
            <a:ext cx="2840226" cy="3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>
            <p:ph type="ctrTitle"/>
          </p:nvPr>
        </p:nvSpPr>
        <p:spPr>
          <a:xfrm>
            <a:off x="717000" y="1185825"/>
            <a:ext cx="3137400" cy="171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Current progress</a:t>
            </a:r>
            <a:endParaRPr b="1" sz="7000">
              <a:solidFill>
                <a:schemeClr val="dk1"/>
              </a:solidFill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300" y="96275"/>
            <a:ext cx="1845575" cy="127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50" y="2812050"/>
            <a:ext cx="3935700" cy="21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30000">
              <a:srgbClr val="FCE5CD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PID control simulation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0" name="Google Shape;260;p29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1136625" y="1372325"/>
            <a:ext cx="73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450" y="1319150"/>
            <a:ext cx="7000848" cy="30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30000">
              <a:srgbClr val="FCE5CD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3" y="63900"/>
            <a:ext cx="8968483" cy="482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" y="9525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582488" y="553075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 u="sng"/>
              <a:t>TABLE OF CONTENTS</a:t>
            </a:r>
            <a:endParaRPr b="1" sz="4000" u="sng"/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3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340" y="1000911"/>
            <a:ext cx="2904825" cy="37054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6" name="Google Shape;66;p13"/>
          <p:cNvSpPr/>
          <p:nvPr/>
        </p:nvSpPr>
        <p:spPr>
          <a:xfrm>
            <a:off x="437363" y="1204175"/>
            <a:ext cx="548700" cy="571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1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437363" y="2030475"/>
            <a:ext cx="548700" cy="5715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2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437363" y="2856775"/>
            <a:ext cx="548700" cy="571500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3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437363" y="3683075"/>
            <a:ext cx="548700" cy="571500"/>
          </a:xfrm>
          <a:prstGeom prst="teardrop">
            <a:avLst>
              <a:gd fmla="val 100000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4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3406238" y="1207050"/>
            <a:ext cx="548700" cy="571500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5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3406238" y="2033350"/>
            <a:ext cx="548700" cy="571500"/>
          </a:xfrm>
          <a:prstGeom prst="teardrop">
            <a:avLst>
              <a:gd fmla="val 10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6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3406238" y="2859650"/>
            <a:ext cx="548700" cy="571500"/>
          </a:xfrm>
          <a:prstGeom prst="teardrop">
            <a:avLst>
              <a:gd fmla="val 10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7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3406238" y="3685950"/>
            <a:ext cx="548700" cy="571500"/>
          </a:xfrm>
          <a:prstGeom prst="teardrop">
            <a:avLst>
              <a:gd fmla="val 100000" name="adj"/>
            </a:avLst>
          </a:prstGeom>
          <a:solidFill>
            <a:srgbClr val="C1301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8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986069" y="1207050"/>
            <a:ext cx="228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BACKGROUND</a:t>
            </a:r>
            <a:endParaRPr b="1" sz="2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986069" y="2033350"/>
            <a:ext cx="228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OBJECTIVE</a:t>
            </a:r>
            <a:endParaRPr b="1" sz="2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986069" y="2859650"/>
            <a:ext cx="228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BLOCK DIAGRAM</a:t>
            </a:r>
            <a:endParaRPr b="1" sz="2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986063" y="3568625"/>
            <a:ext cx="212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REQUIREMENTS MATRIX</a:t>
            </a:r>
            <a:endParaRPr b="1" sz="2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3954943" y="1207050"/>
            <a:ext cx="198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GANTT CHART</a:t>
            </a:r>
            <a:endParaRPr b="1" sz="2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3954950" y="2033350"/>
            <a:ext cx="126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BUDGET</a:t>
            </a:r>
            <a:endParaRPr b="1" sz="2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3954944" y="2859650"/>
            <a:ext cx="258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CURRENT PROGRESS</a:t>
            </a:r>
            <a:endParaRPr b="1" sz="2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3954938" y="3685938"/>
            <a:ext cx="462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FUTURE WORK</a:t>
            </a:r>
            <a:endParaRPr b="1" sz="2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30000">
              <a:srgbClr val="FCE5CD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583690" cy="433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30000">
              <a:srgbClr val="FCE5CD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3" y="129275"/>
            <a:ext cx="9001066" cy="488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275"/>
            <a:ext cx="8992406" cy="48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30000">
              <a:srgbClr val="FCE5CD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582775" y="289400"/>
            <a:ext cx="3228900" cy="55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Approach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290" name="Google Shape;290;p33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3"/>
          <p:cNvSpPr txBox="1"/>
          <p:nvPr>
            <p:ph idx="4294967295" type="body"/>
          </p:nvPr>
        </p:nvSpPr>
        <p:spPr>
          <a:xfrm>
            <a:off x="262825" y="1075875"/>
            <a:ext cx="5439900" cy="37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Have a switch to start/stop the bot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Initially moving forward while 3 sensors constantly sending data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When a specified distance detected, microcontroller sends control signals (HIGH/LOW) to the motor driver LN298H to control motors</a:t>
            </a:r>
            <a:endParaRPr b="1" sz="2200"/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8088" l="0" r="0" t="0"/>
          <a:stretch/>
        </p:blipFill>
        <p:spPr>
          <a:xfrm>
            <a:off x="5702700" y="0"/>
            <a:ext cx="3441298" cy="242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700" y="2423275"/>
            <a:ext cx="3441300" cy="27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30000">
              <a:srgbClr val="FCE5CD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775350" y="729900"/>
            <a:ext cx="7593300" cy="57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progress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4"/>
          <p:cNvSpPr txBox="1"/>
          <p:nvPr>
            <p:ph idx="4294967295" type="body"/>
          </p:nvPr>
        </p:nvSpPr>
        <p:spPr>
          <a:xfrm>
            <a:off x="352500" y="1467375"/>
            <a:ext cx="5913000" cy="24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Move randomly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Turn left, turn right, move backward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Detect obstacles in front, left and right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Change direction when objects detected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Current speed: approx 1.2 mph</a:t>
            </a:r>
            <a:endParaRPr b="1" sz="2200"/>
          </a:p>
        </p:txBody>
      </p:sp>
      <p:pic>
        <p:nvPicPr>
          <p:cNvPr id="301" name="Google Shape;301;p34" title="IMG_763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50" y="337550"/>
            <a:ext cx="3254250" cy="4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30000">
              <a:srgbClr val="FCE5CD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5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issues</a:t>
            </a:r>
            <a:r>
              <a:rPr b="1" lang="en" sz="4000">
                <a:solidFill>
                  <a:schemeClr val="dk1"/>
                </a:solidFill>
              </a:rPr>
              <a:t> and solutions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308" name="Google Shape;308;p35"/>
          <p:cNvSpPr txBox="1"/>
          <p:nvPr>
            <p:ph idx="4294967295" type="body"/>
          </p:nvPr>
        </p:nvSpPr>
        <p:spPr>
          <a:xfrm>
            <a:off x="779100" y="1364625"/>
            <a:ext cx="8174100" cy="30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Limited</a:t>
            </a:r>
            <a:r>
              <a:rPr b="1" lang="en" sz="2200"/>
              <a:t> detection angle =&gt; More sensors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Beeping sound from the motor driver =&gt; Battery and </a:t>
            </a:r>
            <a:r>
              <a:rPr b="1" lang="en" sz="2200"/>
              <a:t>connection</a:t>
            </a:r>
            <a:r>
              <a:rPr b="1" lang="en" sz="2200"/>
              <a:t> checking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Motors stopped working =&gt; Replacing Battery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b="1" lang="en" sz="2200"/>
              <a:t>One of the Ultrasonic Sensors wasn’t sending data =&gt; Testing </a:t>
            </a:r>
            <a:r>
              <a:rPr b="1" lang="en" sz="2200"/>
              <a:t>individually</a:t>
            </a:r>
            <a:r>
              <a:rPr b="1" lang="en" sz="2200"/>
              <a:t> and changing pins number</a:t>
            </a:r>
            <a:endParaRPr b="1" sz="22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4" name="Google Shape;314;p36"/>
          <p:cNvGrpSpPr/>
          <p:nvPr/>
        </p:nvGrpSpPr>
        <p:grpSpPr>
          <a:xfrm>
            <a:off x="5483296" y="1233444"/>
            <a:ext cx="2714848" cy="3653541"/>
            <a:chOff x="6092896" y="1233444"/>
            <a:chExt cx="2714848" cy="3653541"/>
          </a:xfrm>
        </p:grpSpPr>
        <p:pic>
          <p:nvPicPr>
            <p:cNvPr id="315" name="Google Shape;31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36"/>
          <p:cNvSpPr txBox="1"/>
          <p:nvPr>
            <p:ph idx="4294967295" type="ctrTitle"/>
          </p:nvPr>
        </p:nvSpPr>
        <p:spPr>
          <a:xfrm>
            <a:off x="707350" y="1082350"/>
            <a:ext cx="3922800" cy="95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Future work</a:t>
            </a:r>
            <a:endParaRPr sz="7000"/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5">
            <a:alphaModFix/>
          </a:blip>
          <a:srcRect b="-9080" l="7332" r="314" t="-7334"/>
          <a:stretch/>
        </p:blipFill>
        <p:spPr>
          <a:xfrm>
            <a:off x="1040763" y="2036050"/>
            <a:ext cx="3255984" cy="273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idx="1" type="body"/>
          </p:nvPr>
        </p:nvSpPr>
        <p:spPr>
          <a:xfrm>
            <a:off x="385900" y="523800"/>
            <a:ext cx="4420800" cy="44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b="1" lang="en" sz="2200">
                <a:solidFill>
                  <a:schemeClr val="lt1"/>
                </a:solidFill>
              </a:rPr>
              <a:t>Integrate PID for Controlling Motors</a:t>
            </a:r>
            <a:endParaRPr b="1"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b="1" lang="en" sz="2200">
                <a:solidFill>
                  <a:schemeClr val="lt1"/>
                </a:solidFill>
              </a:rPr>
              <a:t>Integrate GPS for Localization</a:t>
            </a:r>
            <a:endParaRPr b="1"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b="1" lang="en" sz="2200">
                <a:solidFill>
                  <a:schemeClr val="lt1"/>
                </a:solidFill>
              </a:rPr>
              <a:t>Integrate Wifi to Enhance Communication</a:t>
            </a:r>
            <a:endParaRPr b="1"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b="1" lang="en" sz="2200">
                <a:solidFill>
                  <a:schemeClr val="lt1"/>
                </a:solidFill>
              </a:rPr>
              <a:t>Improve Design</a:t>
            </a:r>
            <a:endParaRPr b="1"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b="1" lang="en" sz="2200">
                <a:solidFill>
                  <a:schemeClr val="lt1"/>
                </a:solidFill>
              </a:rPr>
              <a:t>Path Planner</a:t>
            </a:r>
            <a:endParaRPr b="1"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b="1" lang="en" sz="2200">
                <a:solidFill>
                  <a:schemeClr val="lt1"/>
                </a:solidFill>
              </a:rPr>
              <a:t>3D Printing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324" name="Google Shape;324;p37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000" y="649900"/>
            <a:ext cx="1919150" cy="14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150" y="1242638"/>
            <a:ext cx="2142451" cy="239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050" y="2094825"/>
            <a:ext cx="2391225" cy="22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ctrTitle"/>
          </p:nvPr>
        </p:nvSpPr>
        <p:spPr>
          <a:xfrm>
            <a:off x="0" y="0"/>
            <a:ext cx="3934200" cy="83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8"/>
          <p:cNvSpPr txBox="1"/>
          <p:nvPr/>
        </p:nvSpPr>
        <p:spPr>
          <a:xfrm>
            <a:off x="0" y="749625"/>
            <a:ext cx="91440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Facts &amp; Factors. (2021, August 26). </a:t>
            </a:r>
            <a:r>
              <a:rPr b="1" i="1" lang="en" sz="1200"/>
              <a:t>Autonomous delivery Robots market size &amp; share value will REACH Usd 55 Bn BY 2026: Global report by facts &amp; Factors</a:t>
            </a:r>
            <a:r>
              <a:rPr b="1" lang="en" sz="1200"/>
              <a:t>. GlobeNewswire NewsRoom. https://www.globenewswire.com/news-release/2021/08/26/2287023/0/en/Autonomous-Delivery-Robots-Market-Size-Share-Value-Will-Reach-USD-55-Bn-by-2026-Global-Report-by-Facts-Factors.html. 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Jennings, D., &amp; Figliozzi, M. A. (n.d.). </a:t>
            </a:r>
            <a:r>
              <a:rPr b="1" i="1" lang="en" sz="1200"/>
              <a:t>A study of Road autonomous delivery robots and </a:t>
            </a:r>
            <a:endParaRPr b="1" i="1" sz="1200"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/>
              <a:t>their potential impacts on Freight efficiency and travel</a:t>
            </a:r>
            <a:r>
              <a:rPr b="1" lang="en" sz="1200"/>
              <a:t>. PDXScholar. Retrieved </a:t>
            </a:r>
            <a:endParaRPr b="1" sz="1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September 10, 2021, from </a:t>
            </a:r>
            <a:r>
              <a:rPr b="1" lang="en" sz="1200">
                <a:uFill>
                  <a:noFill/>
                </a:uFill>
                <a:hlinkClick r:id="rId3"/>
              </a:rPr>
              <a:t>https://pdxscholar.library.pdx.edu/cengin_fac/549/</a:t>
            </a:r>
            <a:r>
              <a:rPr b="1" lang="en" sz="1200"/>
              <a:t>.</a:t>
            </a:r>
            <a:endParaRPr b="1" sz="1200"/>
          </a:p>
          <a:p>
            <a:pPr indent="-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Hawkins, A. J. (2021, July 7). </a:t>
            </a:r>
            <a:r>
              <a:rPr b="1" i="1" lang="en" sz="1200"/>
              <a:t>Grubhub will Use RUSSIAN-MADE robots to deliver food on college campuses</a:t>
            </a:r>
            <a:r>
              <a:rPr b="1" lang="en" sz="1200"/>
              <a:t>. The Verge. https://www.theverge.com/2021/7/7/22566652/grubhub-delivery-robot-yandex-college-campus-autonomous. </a:t>
            </a:r>
            <a:endParaRPr b="1" sz="1200"/>
          </a:p>
          <a:p>
            <a:pPr indent="-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/>
              <a:t>Marr, B. (2020, May 29). </a:t>
            </a:r>
            <a:r>
              <a:rPr b="1" i="1" lang="en" sz="1200"/>
              <a:t>Demand for these autonomous delivery robots is skyrocketing during this pandemic</a:t>
            </a:r>
            <a:r>
              <a:rPr b="1" lang="en" sz="1200"/>
              <a:t>. Forbes. https://www.forbes.com/sites/bernardmarr/2020/05/29/demand-for-these-autonomous-delivery-robots-is-skyrocketing-during-this-pandemic/?sh=736148d77f3c. 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9"/>
          <p:cNvPicPr preferRelativeResize="0"/>
          <p:nvPr/>
        </p:nvPicPr>
        <p:blipFill rotWithShape="1">
          <a:blip r:embed="rId3">
            <a:alphaModFix/>
          </a:blip>
          <a:srcRect b="0" l="0" r="5231" t="0"/>
          <a:stretch/>
        </p:blipFill>
        <p:spPr>
          <a:xfrm rot="9">
            <a:off x="4558450" y="122281"/>
            <a:ext cx="4585551" cy="502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>
            <p:ph type="ctrTitle"/>
          </p:nvPr>
        </p:nvSpPr>
        <p:spPr>
          <a:xfrm>
            <a:off x="329000" y="744175"/>
            <a:ext cx="4156500" cy="28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THANK YOU!</a:t>
            </a:r>
            <a:endParaRPr sz="9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QUESTION?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ADC7A"/>
            </a:gs>
            <a:gs pos="100000">
              <a:srgbClr val="7AA03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b="0" l="16647" r="16654" t="0"/>
          <a:stretch/>
        </p:blipFill>
        <p:spPr>
          <a:xfrm>
            <a:off x="3317100" y="291100"/>
            <a:ext cx="2509800" cy="250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" name="Google Shape;88;p14"/>
          <p:cNvGrpSpPr/>
          <p:nvPr/>
        </p:nvGrpSpPr>
        <p:grpSpPr>
          <a:xfrm>
            <a:off x="5503615" y="1424230"/>
            <a:ext cx="3588220" cy="3490443"/>
            <a:chOff x="5826900" y="1367600"/>
            <a:chExt cx="3881675" cy="3775901"/>
          </a:xfrm>
        </p:grpSpPr>
        <p:pic>
          <p:nvPicPr>
            <p:cNvPr id="89" name="Google Shape;89;p14"/>
            <p:cNvPicPr preferRelativeResize="0"/>
            <p:nvPr/>
          </p:nvPicPr>
          <p:blipFill rotWithShape="1">
            <a:blip r:embed="rId4">
              <a:alphaModFix/>
            </a:blip>
            <a:srcRect b="27714" l="0" r="0" t="0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4"/>
          <p:cNvSpPr txBox="1"/>
          <p:nvPr>
            <p:ph idx="4294967295" type="ctrTitle"/>
          </p:nvPr>
        </p:nvSpPr>
        <p:spPr>
          <a:xfrm>
            <a:off x="2304750" y="2498513"/>
            <a:ext cx="4534500" cy="128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BACKGROUND</a:t>
            </a:r>
            <a:endParaRPr b="1"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ADC7A"/>
            </a:gs>
            <a:gs pos="100000">
              <a:srgbClr val="7AA034"/>
            </a:gs>
          </a:gsLst>
          <a:lin ang="540001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150" y="658650"/>
            <a:ext cx="3826200" cy="3826201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32619" l="0" r="20898" t="0"/>
          <a:stretch/>
        </p:blipFill>
        <p:spPr>
          <a:xfrm>
            <a:off x="7516125" y="3290450"/>
            <a:ext cx="1627875" cy="1853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128450" y="432750"/>
            <a:ext cx="4426200" cy="44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COVID-19, social distancing, restrictions, contactless </a:t>
            </a:r>
            <a:r>
              <a:rPr lang="en" sz="2200"/>
              <a:t>communication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Emergence of contactless delivery.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Facilitates human access to necessities.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Demand massively surged.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Existing solutions: Starship, Kiwibot, OzRobotics</a:t>
            </a:r>
            <a:endParaRPr sz="2200"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00" y="968550"/>
            <a:ext cx="3359926" cy="23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125" y="336650"/>
            <a:ext cx="4332774" cy="23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550" y="2612875"/>
            <a:ext cx="4071572" cy="25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DC85"/>
            </a:gs>
            <a:gs pos="100000">
              <a:srgbClr val="D5B120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5092" l="0" r="0" t="5101"/>
          <a:stretch/>
        </p:blipFill>
        <p:spPr>
          <a:xfrm>
            <a:off x="6136697" y="163375"/>
            <a:ext cx="1496437" cy="134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type="ctrTitle"/>
          </p:nvPr>
        </p:nvSpPr>
        <p:spPr>
          <a:xfrm>
            <a:off x="907500" y="1300450"/>
            <a:ext cx="3709500" cy="82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OBJECTIVEs</a:t>
            </a:r>
            <a:endParaRPr b="1" sz="70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50" y="2198800"/>
            <a:ext cx="4496875" cy="21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DC85"/>
            </a:gs>
            <a:gs pos="100000">
              <a:srgbClr val="D5B12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70400" y="1295375"/>
            <a:ext cx="5352900" cy="31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i="0" lang="en" sz="2200"/>
              <a:t>Autonomously move from starting point    to destination vice versa.</a:t>
            </a:r>
            <a:endParaRPr i="0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i="0" lang="en" sz="2200"/>
              <a:t>Obstacles, steps, hole avoidance.</a:t>
            </a:r>
            <a:endParaRPr i="0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i="0" lang="en" sz="2200"/>
              <a:t>Keep food warm/cold.</a:t>
            </a:r>
            <a:endParaRPr i="0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i="0" lang="en" sz="2200"/>
              <a:t>Locatable and secured</a:t>
            </a:r>
            <a:endParaRPr i="0" sz="2200"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32619" l="0" r="20898" t="0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600" y="2592325"/>
            <a:ext cx="2420050" cy="17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8C47A"/>
            </a:gs>
            <a:gs pos="100000">
              <a:srgbClr val="DB8814"/>
            </a:gs>
          </a:gsLst>
          <a:lin ang="5400012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>
            <a:off x="5298479" y="2425636"/>
            <a:ext cx="263619" cy="25171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4971612" y="1011933"/>
            <a:ext cx="1129443" cy="1129717"/>
            <a:chOff x="6654650" y="3665275"/>
            <a:chExt cx="409100" cy="409125"/>
          </a:xfrm>
        </p:grpSpPr>
        <p:sp>
          <p:nvSpPr>
            <p:cNvPr id="129" name="Google Shape;129;p19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19"/>
          <p:cNvGrpSpPr/>
          <p:nvPr/>
        </p:nvGrpSpPr>
        <p:grpSpPr>
          <a:xfrm rot="1056946">
            <a:off x="3883082" y="1900347"/>
            <a:ext cx="746176" cy="746276"/>
            <a:chOff x="570875" y="4322250"/>
            <a:chExt cx="443300" cy="443325"/>
          </a:xfrm>
        </p:grpSpPr>
        <p:sp>
          <p:nvSpPr>
            <p:cNvPr id="132" name="Google Shape;132;p19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9"/>
          <p:cNvSpPr/>
          <p:nvPr/>
        </p:nvSpPr>
        <p:spPr>
          <a:xfrm rot="2466643">
            <a:off x="3966548" y="1231010"/>
            <a:ext cx="366269" cy="34972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rot="-1608918">
            <a:off x="4502204" y="1451088"/>
            <a:ext cx="263609" cy="251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rot="2926240">
            <a:off x="5901539" y="2039291"/>
            <a:ext cx="197436" cy="18851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rot="-1608959">
            <a:off x="5278979" y="387784"/>
            <a:ext cx="177833" cy="16980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5864296" y="1233444"/>
            <a:ext cx="2714848" cy="3653541"/>
            <a:chOff x="5503615" y="983605"/>
            <a:chExt cx="3588221" cy="4828894"/>
          </a:xfrm>
        </p:grpSpPr>
        <p:pic>
          <p:nvPicPr>
            <p:cNvPr id="141" name="Google Shape;14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9"/>
          <p:cNvSpPr txBox="1"/>
          <p:nvPr>
            <p:ph idx="4294967295" type="ctrTitle"/>
          </p:nvPr>
        </p:nvSpPr>
        <p:spPr>
          <a:xfrm>
            <a:off x="852400" y="1722650"/>
            <a:ext cx="3607200" cy="101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BLOCK DIAGRAM</a:t>
            </a:r>
            <a:endParaRPr b="1" sz="7000"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0400" y="2784325"/>
            <a:ext cx="4069950" cy="20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8C47A"/>
            </a:gs>
            <a:gs pos="100000">
              <a:srgbClr val="DB881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874675" y="3822751"/>
            <a:ext cx="4269000" cy="121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5620875" y="3298413"/>
            <a:ext cx="2080500" cy="83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7259875" y="225713"/>
            <a:ext cx="1519500" cy="75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4062250" y="409563"/>
            <a:ext cx="1649100" cy="400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594500" y="169063"/>
            <a:ext cx="3213300" cy="2056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197400" y="292963"/>
            <a:ext cx="2133300" cy="1808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3564975" y="1867513"/>
            <a:ext cx="3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Microcontroller</a:t>
            </a:r>
            <a:endParaRPr b="1"/>
          </a:p>
        </p:txBody>
      </p:sp>
      <p:sp>
        <p:nvSpPr>
          <p:cNvPr id="157" name="Google Shape;157;p20"/>
          <p:cNvSpPr txBox="1"/>
          <p:nvPr/>
        </p:nvSpPr>
        <p:spPr>
          <a:xfrm>
            <a:off x="681600" y="1770513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Sensor Unit</a:t>
            </a:r>
            <a:endParaRPr b="1"/>
          </a:p>
        </p:txBody>
      </p:sp>
      <p:sp>
        <p:nvSpPr>
          <p:cNvPr id="158" name="Google Shape;158;p20"/>
          <p:cNvSpPr txBox="1"/>
          <p:nvPr/>
        </p:nvSpPr>
        <p:spPr>
          <a:xfrm>
            <a:off x="771900" y="629863"/>
            <a:ext cx="9843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Sensor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329250" y="1310013"/>
            <a:ext cx="18696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sensor (3)</a:t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2030875" y="2839863"/>
            <a:ext cx="1869600" cy="615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2312500" y="2947563"/>
            <a:ext cx="13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Motor Driver</a:t>
            </a:r>
            <a:endParaRPr b="1"/>
          </a:p>
        </p:txBody>
      </p:sp>
      <p:sp>
        <p:nvSpPr>
          <p:cNvPr id="162" name="Google Shape;162;p20"/>
          <p:cNvSpPr/>
          <p:nvPr/>
        </p:nvSpPr>
        <p:spPr>
          <a:xfrm>
            <a:off x="2351275" y="1406663"/>
            <a:ext cx="12288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4515488" y="536388"/>
            <a:ext cx="13713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Controller</a:t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 rot="5400000">
            <a:off x="4297650" y="2593065"/>
            <a:ext cx="8334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7407400" y="2601313"/>
            <a:ext cx="14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9V battery</a:t>
            </a:r>
            <a:endParaRPr b="1"/>
          </a:p>
        </p:txBody>
      </p:sp>
      <p:sp>
        <p:nvSpPr>
          <p:cNvPr id="166" name="Google Shape;166;p20"/>
          <p:cNvSpPr/>
          <p:nvPr/>
        </p:nvSpPr>
        <p:spPr>
          <a:xfrm rot="-5400000">
            <a:off x="7460200" y="1921413"/>
            <a:ext cx="13212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 rot="10800000">
            <a:off x="6841850" y="1183463"/>
            <a:ext cx="1308600" cy="223200"/>
          </a:xfrm>
          <a:prstGeom prst="rightArrow">
            <a:avLst>
              <a:gd fmla="val 23496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 rot="5400000">
            <a:off x="5247075" y="2704825"/>
            <a:ext cx="10569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5726325" y="3412013"/>
            <a:ext cx="1869600" cy="615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5947725" y="3519713"/>
            <a:ext cx="142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WIFI MODULE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1" name="Google Shape;171;p20"/>
          <p:cNvSpPr txBox="1"/>
          <p:nvPr/>
        </p:nvSpPr>
        <p:spPr>
          <a:xfrm>
            <a:off x="4523763" y="1380975"/>
            <a:ext cx="13713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 rot="10800000">
            <a:off x="2330700" y="1531888"/>
            <a:ext cx="12288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2348200" y="780763"/>
            <a:ext cx="12288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rot="5400000">
            <a:off x="2839525" y="3589863"/>
            <a:ext cx="3672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rot="10800000">
            <a:off x="3900450" y="3001513"/>
            <a:ext cx="864600" cy="177600"/>
          </a:xfrm>
          <a:prstGeom prst="rightArrow">
            <a:avLst>
              <a:gd fmla="val 23496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7442900" y="355713"/>
            <a:ext cx="1117800" cy="507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GPS</a:t>
            </a:r>
            <a:endParaRPr b="1"/>
          </a:p>
        </p:txBody>
      </p:sp>
      <p:sp>
        <p:nvSpPr>
          <p:cNvPr id="177" name="Google Shape;177;p20"/>
          <p:cNvSpPr/>
          <p:nvPr/>
        </p:nvSpPr>
        <p:spPr>
          <a:xfrm rot="10800000">
            <a:off x="6807850" y="560463"/>
            <a:ext cx="6219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1109200" y="3934063"/>
            <a:ext cx="1572000" cy="442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1105550" y="3955063"/>
            <a:ext cx="15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Front Motor</a:t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3365038" y="3912913"/>
            <a:ext cx="1572000" cy="442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3365038" y="3955063"/>
            <a:ext cx="1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Front Motor</a:t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1109200" y="4495638"/>
            <a:ext cx="1572000" cy="442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1215725" y="4516638"/>
            <a:ext cx="15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Back Motor</a:t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3365050" y="4474763"/>
            <a:ext cx="1572000" cy="442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3365050" y="4516638"/>
            <a:ext cx="1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Back Motor</a:t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7427100" y="4196163"/>
            <a:ext cx="1519500" cy="75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7610125" y="4326163"/>
            <a:ext cx="1228800" cy="507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Smartphone App</a:t>
            </a:r>
            <a:endParaRPr b="1"/>
          </a:p>
        </p:txBody>
      </p:sp>
      <p:sp>
        <p:nvSpPr>
          <p:cNvPr id="188" name="Google Shape;188;p20"/>
          <p:cNvSpPr/>
          <p:nvPr/>
        </p:nvSpPr>
        <p:spPr>
          <a:xfrm rot="10800000">
            <a:off x="6725775" y="4530925"/>
            <a:ext cx="871200" cy="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 rot="-5400000">
            <a:off x="6506475" y="4311064"/>
            <a:ext cx="401400" cy="98400"/>
          </a:xfrm>
          <a:prstGeom prst="rightArrow">
            <a:avLst>
              <a:gd fmla="val 50000" name="adj1"/>
              <a:gd fmla="val 137071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